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59" r:id="rId4"/>
    <p:sldId id="279" r:id="rId5"/>
    <p:sldId id="280" r:id="rId6"/>
    <p:sldId id="281" r:id="rId7"/>
    <p:sldId id="282" r:id="rId8"/>
    <p:sldId id="260" r:id="rId9"/>
    <p:sldId id="262" r:id="rId10"/>
    <p:sldId id="261" r:id="rId11"/>
    <p:sldId id="264" r:id="rId12"/>
    <p:sldId id="267" r:id="rId13"/>
    <p:sldId id="265" r:id="rId14"/>
    <p:sldId id="266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3716000" cy="1828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14500" y="2992968"/>
            <a:ext cx="10287000" cy="636693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14500" y="9605435"/>
            <a:ext cx="10287000" cy="4415365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942975" y="973667"/>
            <a:ext cx="11830050" cy="1549823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5831" y="4559301"/>
            <a:ext cx="11830050" cy="7607299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35831" y="12238568"/>
            <a:ext cx="11830050" cy="4000499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42975" y="4868333"/>
            <a:ext cx="5829300" cy="11603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43725" y="4868333"/>
            <a:ext cx="5829300" cy="11603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4762" y="973667"/>
            <a:ext cx="11830050" cy="353483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35121" y="4742501"/>
            <a:ext cx="5482771" cy="2197099"/>
          </a:xfrm>
        </p:spPr>
        <p:txBody>
          <a:bodyPr anchor="ctr" anchorCtr="0"/>
          <a:lstStyle>
            <a:lvl1pPr marL="0" indent="0">
              <a:buNone/>
              <a:defRPr sz="4200"/>
            </a:lvl1pPr>
            <a:lvl2pPr marL="685800" indent="0">
              <a:buNone/>
              <a:defRPr sz="3600"/>
            </a:lvl2pPr>
            <a:lvl3pPr marL="1371600" indent="0">
              <a:buNone/>
              <a:defRPr sz="3000"/>
            </a:lvl3pPr>
            <a:lvl4pPr marL="2057400" indent="0">
              <a:buNone/>
              <a:defRPr sz="2700"/>
            </a:lvl4pPr>
            <a:lvl5pPr marL="2743200" indent="0">
              <a:buNone/>
              <a:defRPr sz="2700"/>
            </a:lvl5pPr>
            <a:lvl6pPr marL="3429000" indent="0">
              <a:buNone/>
              <a:defRPr sz="2700"/>
            </a:lvl6pPr>
            <a:lvl7pPr marL="4114800" indent="0">
              <a:buNone/>
              <a:defRPr sz="2700"/>
            </a:lvl7pPr>
            <a:lvl8pPr marL="4800600" indent="0">
              <a:buNone/>
              <a:defRPr sz="2700"/>
            </a:lvl8pPr>
            <a:lvl9pPr marL="5486400" indent="0">
              <a:buNone/>
              <a:defRPr sz="2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335121" y="7107677"/>
            <a:ext cx="5482771" cy="939809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7039055" y="4742501"/>
            <a:ext cx="5509773" cy="2197099"/>
          </a:xfrm>
        </p:spPr>
        <p:txBody>
          <a:bodyPr anchor="ctr" anchorCtr="0"/>
          <a:lstStyle>
            <a:lvl1pPr marL="0" indent="0">
              <a:buNone/>
              <a:defRPr sz="4200"/>
            </a:lvl1pPr>
            <a:lvl2pPr marL="685800" indent="0">
              <a:buNone/>
              <a:defRPr sz="3600"/>
            </a:lvl2pPr>
            <a:lvl3pPr marL="1371600" indent="0">
              <a:buNone/>
              <a:defRPr sz="3000"/>
            </a:lvl3pPr>
            <a:lvl4pPr marL="2057400" indent="0">
              <a:buNone/>
              <a:defRPr sz="2700"/>
            </a:lvl4pPr>
            <a:lvl5pPr marL="2743200" indent="0">
              <a:buNone/>
              <a:defRPr sz="2700"/>
            </a:lvl5pPr>
            <a:lvl6pPr marL="3429000" indent="0">
              <a:buNone/>
              <a:defRPr sz="2700"/>
            </a:lvl6pPr>
            <a:lvl7pPr marL="4114800" indent="0">
              <a:buNone/>
              <a:defRPr sz="2700"/>
            </a:lvl7pPr>
            <a:lvl8pPr marL="4800600" indent="0">
              <a:buNone/>
              <a:defRPr sz="2700"/>
            </a:lvl8pPr>
            <a:lvl9pPr marL="5486400" indent="0">
              <a:buNone/>
              <a:defRPr sz="2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7039055" y="7107677"/>
            <a:ext cx="5509773" cy="939809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4762" y="1219200"/>
            <a:ext cx="4686018" cy="42672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831087" y="1219203"/>
            <a:ext cx="6943725" cy="14410267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44762" y="5486400"/>
            <a:ext cx="4686018" cy="10164235"/>
          </a:xfrm>
        </p:spPr>
        <p:txBody>
          <a:bodyPr/>
          <a:lstStyle>
            <a:lvl1pPr marL="0" indent="0">
              <a:buNone/>
              <a:defRPr sz="3000"/>
            </a:lvl1pPr>
            <a:lvl2pPr marL="685800" indent="0">
              <a:buNone/>
              <a:defRPr sz="2700"/>
            </a:lvl2pPr>
            <a:lvl3pPr marL="1371600" indent="0">
              <a:buNone/>
              <a:defRPr sz="2400"/>
            </a:lvl3pPr>
            <a:lvl4pPr marL="2057400" indent="0">
              <a:buNone/>
              <a:defRPr sz="2100"/>
            </a:lvl4pPr>
            <a:lvl5pPr marL="2743200" indent="0">
              <a:buNone/>
              <a:defRPr sz="2100"/>
            </a:lvl5pPr>
            <a:lvl6pPr marL="3429000" indent="0">
              <a:buNone/>
              <a:defRPr sz="2100"/>
            </a:lvl6pPr>
            <a:lvl7pPr marL="4114800" indent="0">
              <a:buNone/>
              <a:defRPr sz="2100"/>
            </a:lvl7pPr>
            <a:lvl8pPr marL="4800600" indent="0">
              <a:buNone/>
              <a:defRPr sz="2100"/>
            </a:lvl8pPr>
            <a:lvl9pPr marL="5486400" indent="0">
              <a:buNone/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15513" y="973667"/>
            <a:ext cx="2957513" cy="154982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42975" y="973667"/>
            <a:ext cx="8701088" cy="1549823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42975" y="973667"/>
            <a:ext cx="1183005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42975" y="4868333"/>
            <a:ext cx="1183005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942975" y="16950267"/>
            <a:ext cx="30861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543425" y="16950267"/>
            <a:ext cx="462915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686925" y="16950267"/>
            <a:ext cx="30861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ct val="301000"/>
        </a:spcBef>
        <a:buFont typeface="Arial" panose="020B060402020209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ct val="15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ct val="151000"/>
        </a:spcBef>
        <a:buFont typeface="Arial" panose="020B060402020209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ct val="151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ct val="151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ct val="151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ct val="151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ct val="151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ct val="151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2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AMPA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AMPA1.pngAMPA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3043555"/>
            <a:ext cx="10153015" cy="10198100"/>
          </a:xfrm>
          <a:prstGeom prst="rect">
            <a:avLst/>
          </a:prstGeom>
        </p:spPr>
      </p:pic>
      <p:sp>
        <p:nvSpPr>
          <p:cNvPr id="6" name="右大括号 5"/>
          <p:cNvSpPr/>
          <p:nvPr/>
        </p:nvSpPr>
        <p:spPr>
          <a:xfrm>
            <a:off x="6405245" y="5365750"/>
            <a:ext cx="216000" cy="864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6529070" y="5424805"/>
                <a:ext cx="3131185" cy="6604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𝑑𝑠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𝑇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](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070" y="5424805"/>
                <a:ext cx="3131185" cy="6604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>
            <a:off x="4111625" y="4161790"/>
            <a:ext cx="2124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235700" y="3808730"/>
            <a:ext cx="54641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bp.TwoEndConn class: </a:t>
            </a:r>
            <a:br>
              <a:rPr lang="en-US" altLang="zh-CN" sz="2000"/>
            </a:br>
            <a:r>
              <a:rPr lang="en-US" altLang="zh-CN" sz="2000"/>
              <a:t>Connections between two neuron groups</a:t>
            </a:r>
            <a:endParaRPr lang="en-US" altLang="zh-CN" sz="2000"/>
          </a:p>
        </p:txBody>
      </p:sp>
      <p:sp>
        <p:nvSpPr>
          <p:cNvPr id="10" name="右大括号 9"/>
          <p:cNvSpPr/>
          <p:nvPr/>
        </p:nvSpPr>
        <p:spPr>
          <a:xfrm>
            <a:off x="9744019" y="9741250"/>
            <a:ext cx="216000" cy="936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40950" y="9535160"/>
            <a:ext cx="34321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Specify how the presynaptic and postsynaptic neuron groups connect to each other</a:t>
            </a:r>
            <a:endParaRPr lang="en-US" altLang="zh-CN" sz="2000"/>
          </a:p>
        </p:txBody>
      </p:sp>
      <p:sp>
        <p:nvSpPr>
          <p:cNvPr id="14" name="右大括号 13"/>
          <p:cNvSpPr/>
          <p:nvPr/>
        </p:nvSpPr>
        <p:spPr>
          <a:xfrm>
            <a:off x="5352375" y="8402415"/>
            <a:ext cx="216000" cy="46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772150" y="8402320"/>
            <a:ext cx="5464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Regard [T] as a constant T, last for T_duration</a:t>
            </a:r>
            <a:endParaRPr lang="en-US" altLang="zh-CN" sz="2000"/>
          </a:p>
        </p:txBody>
      </p:sp>
      <p:pic>
        <p:nvPicPr>
          <p:cNvPr id="17" name="图片 16" descr="/Users/mac/Desktop/AMPA_update.pngAMPA_updat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3844079"/>
            <a:ext cx="10227310" cy="3644900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>
            <a:off x="4954270" y="14310360"/>
            <a:ext cx="2124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078345" y="14095095"/>
            <a:ext cx="5464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For each single synapse</a:t>
            </a:r>
            <a:endParaRPr lang="en-US" altLang="zh-CN" sz="2000"/>
          </a:p>
        </p:txBody>
      </p:sp>
      <p:sp>
        <p:nvSpPr>
          <p:cNvPr id="20" name="右大括号 19"/>
          <p:cNvSpPr/>
          <p:nvPr/>
        </p:nvSpPr>
        <p:spPr>
          <a:xfrm>
            <a:off x="8204144" y="15659450"/>
            <a:ext cx="216000" cy="1044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707120" y="15659735"/>
            <a:ext cx="38036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TT denotes [T], TT=T if pre neuron spikes within T_duration, otherwise TT=0.</a:t>
            </a:r>
            <a:endParaRPr lang="en-US" altLang="zh-CN" sz="2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755" y="10997565"/>
            <a:ext cx="4730115" cy="627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Voltage jump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vj1.pngvj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016913"/>
            <a:ext cx="10158095" cy="6921500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>
            <a:off x="5861559" y="7793355"/>
            <a:ext cx="2808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828405" y="7593965"/>
            <a:ext cx="36893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if (pre spike), then s = s + 1</a:t>
            </a:r>
            <a:endParaRPr lang="en-US" altLang="zh-CN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solidFill>
                  <a:srgbClr val="FF0000"/>
                </a:solidFill>
                <a:cs typeface="+mj-lt"/>
              </a:rPr>
              <a:t>Voltage jump (V)</a:t>
            </a:r>
            <a:endParaRPr lang="en-US" altLang="zh-CN" sz="5400">
              <a:solidFill>
                <a:srgbClr val="FF0000"/>
              </a:solidFill>
              <a:cs typeface="+mj-lt"/>
            </a:endParaRPr>
          </a:p>
        </p:txBody>
      </p:sp>
      <p:pic>
        <p:nvPicPr>
          <p:cNvPr id="5" name="图片 4" descr="/Users/mac/Documents/github/BrainPy-Models/docs/brainpy_handbook/ppt/figs/vj_lif.pngvj_lif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6395" y="2034693"/>
            <a:ext cx="10667619" cy="12458700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>
            <a:off x="6876000" y="10443210"/>
            <a:ext cx="2520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444355" y="10243820"/>
            <a:ext cx="36893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if (pre spike), then s = s + 1</a:t>
            </a:r>
            <a:endParaRPr lang="en-US" altLang="zh-CN"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current &amp; conductance based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I_based.pngI_base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3285643"/>
            <a:ext cx="10225405" cy="4328160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>
            <a:off x="9493759" y="4778375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/Users/mac/Desktop/gbased.pnggbase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700095"/>
            <a:ext cx="10420403" cy="47023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141585" y="4271010"/>
            <a:ext cx="299339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set delay time before changing synaptic current by using the  register_constant_delay method</a:t>
            </a:r>
            <a:endParaRPr lang="en-US" altLang="zh-CN" sz="2000"/>
          </a:p>
        </p:txBody>
      </p:sp>
      <p:sp>
        <p:nvSpPr>
          <p:cNvPr id="14" name="右大括号 13"/>
          <p:cNvSpPr/>
          <p:nvPr/>
        </p:nvSpPr>
        <p:spPr>
          <a:xfrm>
            <a:off x="7536775" y="7009860"/>
            <a:ext cx="216000" cy="46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848600" y="6893560"/>
            <a:ext cx="54641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use push and pull to set delay before applying synaptic current into postsynatic input.</a:t>
            </a:r>
            <a:endParaRPr lang="en-US" altLang="zh-CN" sz="200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10699624" y="11558905"/>
            <a:ext cx="576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1395710" y="11135360"/>
            <a:ext cx="22948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set delay time before changing the conductance</a:t>
            </a:r>
            <a:endParaRPr lang="en-US" altLang="zh-CN" sz="200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6607049" y="13542645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7205980" y="13270865"/>
                <a:ext cx="1144905" cy="4546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bar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𝑔</m:t>
                          </m:r>
                        </m:e>
                      </m:ba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980" y="13270865"/>
                <a:ext cx="1144905" cy="454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17" name="直接箭头连接符 16"/>
          <p:cNvCxnSpPr/>
          <p:nvPr/>
        </p:nvCxnSpPr>
        <p:spPr>
          <a:xfrm>
            <a:off x="10866629" y="13892530"/>
            <a:ext cx="61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11304905" y="13667105"/>
                <a:ext cx="2274570" cy="4514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𝑉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𝐸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4905" y="13667105"/>
                <a:ext cx="2274570" cy="4514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gap</a:t>
            </a:r>
            <a:endParaRPr lang="en-US" altLang="zh-CN" sz="5400">
              <a:cs typeface="+mj-lt"/>
            </a:endParaRPr>
          </a:p>
        </p:txBody>
      </p:sp>
      <p:pic>
        <p:nvPicPr>
          <p:cNvPr id="4" name="图片 3" descr="/Users/mac/Desktop/gap2.pnggap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9" y="2954808"/>
            <a:ext cx="10130571" cy="12498324"/>
          </a:xfrm>
          <a:prstGeom prst="rect">
            <a:avLst/>
          </a:prstGeom>
        </p:spPr>
      </p:pic>
      <p:sp>
        <p:nvSpPr>
          <p:cNvPr id="14" name="右大括号 13"/>
          <p:cNvSpPr/>
          <p:nvPr/>
        </p:nvSpPr>
        <p:spPr>
          <a:xfrm>
            <a:off x="9931360" y="11662505"/>
            <a:ext cx="216000" cy="46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10346055" y="11650980"/>
                <a:ext cx="2840990" cy="4514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𝑝𝑜𝑠𝑡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𝑤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 (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𝑝𝑟𝑒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𝑝𝑜𝑠𝑡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055" y="11650980"/>
                <a:ext cx="2840990" cy="4514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STP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stp.pngst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101368"/>
            <a:ext cx="10158095" cy="11836400"/>
          </a:xfrm>
          <a:prstGeom prst="rect">
            <a:avLst/>
          </a:prstGeom>
        </p:spPr>
      </p:pic>
      <p:sp>
        <p:nvSpPr>
          <p:cNvPr id="14" name="右大括号 13"/>
          <p:cNvSpPr/>
          <p:nvPr/>
        </p:nvSpPr>
        <p:spPr>
          <a:xfrm>
            <a:off x="7750770" y="3474180"/>
            <a:ext cx="216000" cy="154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8341360" y="3184525"/>
                <a:ext cx="4360545" cy="20561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𝑑𝑠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𝜏</m:t>
                      </m:r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𝑢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𝑑𝑥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=(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)/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360" y="3184525"/>
                <a:ext cx="4360545" cy="205613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STP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stp2.pngstp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135023"/>
            <a:ext cx="10150475" cy="6287770"/>
          </a:xfrm>
          <a:prstGeom prst="rect">
            <a:avLst/>
          </a:prstGeom>
        </p:spPr>
      </p:pic>
      <p:sp>
        <p:nvSpPr>
          <p:cNvPr id="14" name="右大括号 13"/>
          <p:cNvSpPr/>
          <p:nvPr/>
        </p:nvSpPr>
        <p:spPr>
          <a:xfrm>
            <a:off x="7832050" y="4655915"/>
            <a:ext cx="216000" cy="1260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截屏2021-04-28 下午9.02.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110" y="4753610"/>
            <a:ext cx="41656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STDP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stdp.pngstd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202333"/>
            <a:ext cx="10160498" cy="12558268"/>
          </a:xfrm>
          <a:prstGeom prst="rect">
            <a:avLst/>
          </a:prstGeom>
        </p:spPr>
      </p:pic>
      <p:sp>
        <p:nvSpPr>
          <p:cNvPr id="14" name="右大括号 13"/>
          <p:cNvSpPr/>
          <p:nvPr/>
        </p:nvSpPr>
        <p:spPr>
          <a:xfrm>
            <a:off x="7686000" y="3535140"/>
            <a:ext cx="216000" cy="1512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8224520" y="3245485"/>
                <a:ext cx="4360545" cy="20561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𝑑𝑠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𝜏</m:t>
                      </m:r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520" y="3245485"/>
                <a:ext cx="4360545" cy="205613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STDP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stdp2.pngstdp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3528848"/>
            <a:ext cx="10193655" cy="9246870"/>
          </a:xfrm>
          <a:prstGeom prst="rect">
            <a:avLst/>
          </a:prstGeom>
        </p:spPr>
      </p:pic>
      <p:sp>
        <p:nvSpPr>
          <p:cNvPr id="14" name="右大括号 13"/>
          <p:cNvSpPr/>
          <p:nvPr/>
        </p:nvSpPr>
        <p:spPr>
          <a:xfrm>
            <a:off x="6264235" y="6905720"/>
            <a:ext cx="216000" cy="1152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右大括号 2"/>
          <p:cNvSpPr/>
          <p:nvPr/>
        </p:nvSpPr>
        <p:spPr>
          <a:xfrm>
            <a:off x="6431875" y="8549735"/>
            <a:ext cx="216000" cy="864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截屏2021-04-28 下午9.13.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840" y="6904990"/>
            <a:ext cx="3657600" cy="1041400"/>
          </a:xfrm>
          <a:prstGeom prst="rect">
            <a:avLst/>
          </a:prstGeom>
        </p:spPr>
      </p:pic>
      <p:pic>
        <p:nvPicPr>
          <p:cNvPr id="6" name="图片 5" descr="截屏2021-04-28 下午9.13.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465" y="8601075"/>
            <a:ext cx="3606800" cy="76200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8300594" y="10986135"/>
            <a:ext cx="756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219565" y="10798175"/>
            <a:ext cx="3924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Limit w within the boundary</a:t>
            </a:r>
            <a:endParaRPr lang="en-US" altLang="zh-CN"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Oja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oja_mat1.pngoja_mat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552218"/>
            <a:ext cx="10145164" cy="12183618"/>
          </a:xfrm>
          <a:prstGeom prst="rect">
            <a:avLst/>
          </a:prstGeom>
        </p:spPr>
      </p:pic>
      <p:sp>
        <p:nvSpPr>
          <p:cNvPr id="3" name="右大括号 2"/>
          <p:cNvSpPr/>
          <p:nvPr/>
        </p:nvSpPr>
        <p:spPr>
          <a:xfrm>
            <a:off x="8488640" y="3930110"/>
            <a:ext cx="216000" cy="864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8699500" y="4017010"/>
                <a:ext cx="2569845" cy="6604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𝑑𝑤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𝑤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 </m:t>
                      </m:r>
                      <m:sSubSup>
                        <m:sSubSup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00" y="4017010"/>
                <a:ext cx="2569845" cy="6604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>
            <a:off x="6683249" y="11946890"/>
            <a:ext cx="756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7466965" y="11718925"/>
                <a:ext cx="4533265" cy="512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000"/>
                  <a:t>Rate model: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charset="0"/>
                      </a:rPr>
                      <m:t> </m:t>
                    </m:r>
                    <m:sSub>
                      <m:sSubPr>
                        <m:ctrlP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dirty="0">
                        <a:latin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altLang="zh-CN" sz="2000" i="1" dirty="0">
                                <a:latin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 dirty="0">
                                <a:latin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000" i="1" dirty="0">
                                    <a:latin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latin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latin typeface="Cambria Math" charset="0"/>
                                    <a:cs typeface="Cambria Math" charset="0"/>
                                  </a:rPr>
                                  <m:t> </m:t>
                                </m:r>
                                <m:r>
                                  <a:rPr lang="en-US" altLang="zh-CN" sz="2000" i="1" dirty="0">
                                    <a:latin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  <m:sub>
                        <m:r>
                          <a:rPr lang="en-US" altLang="zh-CN" sz="2000" i="1" dirty="0">
                            <a:latin typeface="Cambria Math" charset="0"/>
                            <a:cs typeface="Cambria Math" charset="0"/>
                          </a:rPr>
                          <m:t> </m:t>
                        </m:r>
                      </m:sub>
                    </m:sSub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i="1" dirty="0">
                            <a:latin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00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965" y="11718925"/>
                <a:ext cx="4533265" cy="5124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22" name="直接箭头连接符 21"/>
          <p:cNvCxnSpPr/>
          <p:nvPr/>
        </p:nvCxnSpPr>
        <p:spPr>
          <a:xfrm>
            <a:off x="3927475" y="2686685"/>
            <a:ext cx="2124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074410" y="2192655"/>
            <a:ext cx="48964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bp.TwoEndConn class: </a:t>
            </a:r>
            <a:br>
              <a:rPr lang="en-US" altLang="zh-CN" sz="2000"/>
            </a:br>
            <a:r>
              <a:rPr lang="en-US" altLang="zh-CN" sz="2000"/>
              <a:t>Learning rule occur between two neuron groups</a:t>
            </a:r>
            <a:endParaRPr lang="en-US" altLang="zh-CN" sz="2000"/>
          </a:p>
        </p:txBody>
      </p:sp>
      <p:sp>
        <p:nvSpPr>
          <p:cNvPr id="4" name="右大括号 3"/>
          <p:cNvSpPr/>
          <p:nvPr/>
        </p:nvSpPr>
        <p:spPr>
          <a:xfrm>
            <a:off x="7026235" y="12872180"/>
            <a:ext cx="216000" cy="864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480300" y="12936855"/>
            <a:ext cx="48964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Expand post_r and pre_r (vectors) to be matrix of the same size as w.</a:t>
            </a:r>
            <a:endParaRPr lang="en-US" altLang="zh-CN" sz="2000"/>
          </a:p>
        </p:txBody>
      </p:sp>
      <p:sp>
        <p:nvSpPr>
          <p:cNvPr id="10" name="右大括号 9"/>
          <p:cNvSpPr/>
          <p:nvPr/>
        </p:nvSpPr>
        <p:spPr>
          <a:xfrm>
            <a:off x="6313130" y="7866475"/>
            <a:ext cx="216000" cy="972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67195" y="7931150"/>
            <a:ext cx="58781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Use matrix based for rate-based learning rule.</a:t>
            </a:r>
            <a:endParaRPr lang="en-US" altLang="zh-CN" sz="2000"/>
          </a:p>
          <a:p>
            <a:r>
              <a:rPr lang="en-US" altLang="zh-CN" sz="2000"/>
              <a:t>conn_mat:</a:t>
            </a:r>
            <a:endParaRPr lang="en-US" altLang="zh-CN" sz="2000"/>
          </a:p>
        </p:txBody>
      </p:sp>
      <p:pic>
        <p:nvPicPr>
          <p:cNvPr id="14" name="图片 13" descr="syn-example-conn_m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985" y="8310245"/>
            <a:ext cx="305181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Oja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oja_mat2.pngoja_mat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55" y="2219796"/>
            <a:ext cx="10160953" cy="3341878"/>
          </a:xfrm>
          <a:prstGeom prst="rect">
            <a:avLst/>
          </a:prstGeom>
        </p:spPr>
      </p:pic>
      <p:pic>
        <p:nvPicPr>
          <p:cNvPr id="7" name="图片 6" descr="/Users/mac/Desktop/oja_mat3.pngoja_mat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679" y="5743685"/>
            <a:ext cx="10115138" cy="12483338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8081519" y="12463145"/>
            <a:ext cx="756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8081519" y="13795375"/>
            <a:ext cx="756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6791199" y="3728720"/>
            <a:ext cx="756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638415" y="3390900"/>
            <a:ext cx="45332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We need a firing rate neuron with parameter r</a:t>
            </a:r>
            <a:endParaRPr lang="en-US" altLang="zh-CN" sz="200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3867024" y="5077460"/>
            <a:ext cx="756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714240" y="4836795"/>
            <a:ext cx="6449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We only need a simple unit to test oja's rule.</a:t>
            </a:r>
            <a:endParaRPr lang="en-US" altLang="zh-CN" sz="2000"/>
          </a:p>
        </p:txBody>
      </p:sp>
      <p:sp>
        <p:nvSpPr>
          <p:cNvPr id="23" name="右大括号 22"/>
          <p:cNvSpPr/>
          <p:nvPr/>
        </p:nvSpPr>
        <p:spPr>
          <a:xfrm>
            <a:off x="9365575" y="6111970"/>
            <a:ext cx="216000" cy="190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0063480" y="5885815"/>
            <a:ext cx="325564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current1: input to pre-group1</a:t>
            </a:r>
            <a:endParaRPr lang="en-US" altLang="zh-CN" sz="2000"/>
          </a:p>
          <a:p>
            <a:r>
              <a:rPr lang="en-US" altLang="zh-CN" sz="2000"/>
              <a:t>current2: input to pre-group2</a:t>
            </a:r>
            <a:endParaRPr lang="en-US" altLang="zh-CN" sz="2000"/>
          </a:p>
          <a:p>
            <a:r>
              <a:rPr lang="en-US" altLang="zh-CN" sz="2000"/>
              <a:t>current3: input to post group, the same as current2.(fire together)</a:t>
            </a:r>
            <a:endParaRPr lang="en-US" altLang="zh-CN" sz="2000"/>
          </a:p>
        </p:txBody>
      </p:sp>
      <p:sp>
        <p:nvSpPr>
          <p:cNvPr id="26" name="文本框 25"/>
          <p:cNvSpPr txBox="1"/>
          <p:nvPr/>
        </p:nvSpPr>
        <p:spPr>
          <a:xfrm>
            <a:off x="11106150" y="8877300"/>
            <a:ext cx="245300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Simulation is like synapse model.</a:t>
            </a:r>
            <a:endParaRPr lang="en-US" altLang="zh-CN" sz="2000"/>
          </a:p>
          <a:p>
            <a:r>
              <a:rPr lang="en-US" altLang="zh-CN" sz="2000"/>
              <a:t>Here we give inputs to both pre-group and post-group.</a:t>
            </a:r>
            <a:endParaRPr lang="en-US" altLang="zh-CN" sz="2000"/>
          </a:p>
        </p:txBody>
      </p:sp>
      <p:sp>
        <p:nvSpPr>
          <p:cNvPr id="27" name="右大括号 26"/>
          <p:cNvSpPr/>
          <p:nvPr/>
        </p:nvSpPr>
        <p:spPr>
          <a:xfrm>
            <a:off x="10559375" y="8781510"/>
            <a:ext cx="216000" cy="1872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8883015" y="12246610"/>
            <a:ext cx="4533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index [:, 0], group 1</a:t>
            </a:r>
            <a:endParaRPr lang="en-US" altLang="zh-CN" sz="2000"/>
          </a:p>
        </p:txBody>
      </p:sp>
      <p:sp>
        <p:nvSpPr>
          <p:cNvPr id="29" name="文本框 28"/>
          <p:cNvSpPr txBox="1"/>
          <p:nvPr/>
        </p:nvSpPr>
        <p:spPr>
          <a:xfrm>
            <a:off x="8883015" y="13595985"/>
            <a:ext cx="4533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index [:, 1], group 2</a:t>
            </a:r>
            <a:endParaRPr lang="en-US" altLang="zh-CN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AMPA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ampa_run.pngampa_run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4839335"/>
            <a:ext cx="10248900" cy="6606540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>
            <a:off x="5148000" y="6999605"/>
            <a:ext cx="439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9644380" y="6800215"/>
            <a:ext cx="32289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A method to run synapse</a:t>
            </a:r>
            <a:endParaRPr lang="en-US" altLang="zh-CN" sz="2000"/>
          </a:p>
        </p:txBody>
      </p:sp>
      <p:cxnSp>
        <p:nvCxnSpPr>
          <p:cNvPr id="4" name="直接箭头连接符 3"/>
          <p:cNvCxnSpPr/>
          <p:nvPr/>
        </p:nvCxnSpPr>
        <p:spPr>
          <a:xfrm>
            <a:off x="5688000" y="6005830"/>
            <a:ext cx="133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094220" y="5806440"/>
            <a:ext cx="27793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Set numba backend</a:t>
            </a:r>
            <a:endParaRPr lang="en-US" altLang="zh-CN" sz="2000"/>
          </a:p>
        </p:txBody>
      </p:sp>
      <p:sp>
        <p:nvSpPr>
          <p:cNvPr id="13" name="右大括号 12"/>
          <p:cNvSpPr/>
          <p:nvPr/>
        </p:nvSpPr>
        <p:spPr>
          <a:xfrm>
            <a:off x="6319464" y="7219030"/>
            <a:ext cx="216000" cy="612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657975" y="7176135"/>
            <a:ext cx="3803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Get two LIF neuron groups from brainmodels package</a:t>
            </a:r>
            <a:endParaRPr lang="en-US" altLang="zh-CN" sz="200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6587999" y="8691880"/>
            <a:ext cx="2808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507855" y="8492490"/>
            <a:ext cx="41421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Specify pre and post neurons and there connections. Here we use all to all connections provided by BrainPy.</a:t>
            </a:r>
            <a:endParaRPr lang="en-US" altLang="zh-CN" sz="200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4284000" y="10984865"/>
            <a:ext cx="1296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672455" y="10477500"/>
            <a:ext cx="27793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Run AMPA synapse and set parameter T_duration to be 3.</a:t>
            </a:r>
            <a:endParaRPr lang="en-US" altLang="zh-CN"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BCM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截屏2021-05-07 下午4.28.17.png截屏2021-05-07 下午4.28.1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55" y="1791806"/>
            <a:ext cx="10140950" cy="8884285"/>
          </a:xfrm>
          <a:prstGeom prst="rect">
            <a:avLst/>
          </a:prstGeom>
        </p:spPr>
      </p:pic>
      <p:sp>
        <p:nvSpPr>
          <p:cNvPr id="3" name="右大括号 2"/>
          <p:cNvSpPr/>
          <p:nvPr/>
        </p:nvSpPr>
        <p:spPr>
          <a:xfrm>
            <a:off x="7442795" y="3126200"/>
            <a:ext cx="216000" cy="864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7676515" y="3190240"/>
                <a:ext cx="2569845" cy="6604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𝑑𝑤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515" y="3190240"/>
                <a:ext cx="2569845" cy="6604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7" name="图片 6" descr="/Users/mac/Desktop/截屏2021-05-07 下午4.39.03.png截屏2021-05-07 下午4.39.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0879545"/>
            <a:ext cx="10161251" cy="56578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7914640" y="16151860"/>
                <a:ext cx="4533265" cy="512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000"/>
                  <a:t>Rate model: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charset="0"/>
                      </a:rPr>
                      <m:t> </m:t>
                    </m:r>
                    <m:sSub>
                      <m:sSubPr>
                        <m:ctrlP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dirty="0">
                        <a:latin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altLang="zh-CN" sz="2000" i="1" dirty="0">
                                <a:latin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 dirty="0">
                                <a:latin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000" i="1" dirty="0">
                                    <a:latin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latin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latin typeface="Cambria Math" charset="0"/>
                                    <a:cs typeface="Cambria Math" charset="0"/>
                                  </a:rPr>
                                  <m:t> </m:t>
                                </m:r>
                                <m:r>
                                  <a:rPr lang="en-US" altLang="zh-CN" sz="2000" i="1" dirty="0">
                                    <a:latin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  <m:sub>
                        <m:r>
                          <a:rPr lang="en-US" altLang="zh-CN" sz="2000" i="1" dirty="0">
                            <a:latin typeface="Cambria Math" charset="0"/>
                            <a:cs typeface="Cambria Math" charset="0"/>
                          </a:rPr>
                          <m:t> </m:t>
                        </m:r>
                      </m:sub>
                    </m:sSub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i="1" dirty="0">
                            <a:latin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00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640" y="16151860"/>
                <a:ext cx="4533265" cy="51244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>
            <a:off x="6944869" y="16375380"/>
            <a:ext cx="756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7140449" y="15374620"/>
            <a:ext cx="2628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右大括号 9"/>
          <p:cNvSpPr/>
          <p:nvPr/>
        </p:nvSpPr>
        <p:spPr>
          <a:xfrm>
            <a:off x="6925905" y="11609800"/>
            <a:ext cx="216000" cy="64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7454900" y="11395075"/>
                <a:ext cx="5027295" cy="9886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 = </m:t>
                      </m:r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latin typeface="Cambria Math" charset="0"/>
                                      <a:cs typeface="Cambria Math" charset="0"/>
                                    </a:rPr>
                                    <m:t>𝑑𝑡𝑟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r>
                  <a:rPr lang="en-US" altLang="zh-CN" sz="2000"/>
                  <a:t>self.dt +1 </a:t>
                </a:r>
                <a:r>
                  <a:rPr lang="en-US" altLang="zh-CN" sz="2000">
                    <a:sym typeface="+mn-ea"/>
                  </a:rPr>
                  <a:t>since self.dt begin with 0</a:t>
                </a:r>
                <a:endParaRPr lang="en-US" altLang="zh-CN" sz="200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900" y="11395075"/>
                <a:ext cx="5027295" cy="98869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9791700" y="15175230"/>
            <a:ext cx="3924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Limit w within the boundary</a:t>
            </a:r>
            <a:endParaRPr lang="en-US" altLang="zh-CN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NMDA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nmda_init.pngnmda_init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758315"/>
            <a:ext cx="10139045" cy="11861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7645400" y="3068955"/>
                <a:ext cx="4360545" cy="13582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𝑑𝑠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𝑑𝑒𝑐𝑎𝑦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𝑎𝑥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𝑑𝑥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𝑟𝑖𝑠𝑒</m:t>
                          </m:r>
                        </m:sub>
                      </m:sSub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400" y="3068955"/>
                <a:ext cx="4360545" cy="13582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2" name="右大括号 11"/>
          <p:cNvSpPr/>
          <p:nvPr/>
        </p:nvSpPr>
        <p:spPr>
          <a:xfrm>
            <a:off x="7158934" y="3530950"/>
            <a:ext cx="216000" cy="576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/Users/mac/Desktop/nmda_update.pngnmda_updat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372804"/>
            <a:ext cx="10193655" cy="6299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NMDA</a:t>
            </a:r>
            <a:endParaRPr lang="en-US" altLang="zh-CN" sz="5400">
              <a:cs typeface="+mj-lt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6726555" y="4183380"/>
            <a:ext cx="2124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9010650" y="3924300"/>
            <a:ext cx="36893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if (pre spike), then x = x + 1</a:t>
            </a:r>
            <a:endParaRPr lang="en-US" altLang="zh-CN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10043795" y="6011545"/>
                <a:ext cx="3253105" cy="7988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=(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𝑉</m:t>
                          </m:r>
                        </m:sup>
                      </m:sSup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  <m:t>𝑀</m:t>
                              </m:r>
                              <m: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  <m:t> </m:t>
                              </m:r>
                              <m: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  <m:t>𝑔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𝛽</m:t>
                          </m:r>
                        </m:den>
                      </m:f>
                      <m:sSup>
                        <m:sSup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795" y="6011545"/>
                <a:ext cx="3253105" cy="79883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3" name="右大括号 12"/>
          <p:cNvSpPr/>
          <p:nvPr/>
        </p:nvSpPr>
        <p:spPr>
          <a:xfrm>
            <a:off x="9669089" y="6124925"/>
            <a:ext cx="216000" cy="576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7909560" y="7210425"/>
            <a:ext cx="2124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10152380" y="6978015"/>
                <a:ext cx="1927860" cy="5829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bar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𝑔</m:t>
                          </m:r>
                        </m:e>
                      </m:ba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 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2380" y="6978015"/>
                <a:ext cx="1927860" cy="5829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9889490" y="7803515"/>
                <a:ext cx="2274570" cy="4514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𝑉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𝐸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9490" y="7803515"/>
                <a:ext cx="2274570" cy="4514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25" name="右大括号 24"/>
          <p:cNvSpPr/>
          <p:nvPr/>
        </p:nvSpPr>
        <p:spPr>
          <a:xfrm>
            <a:off x="9457460" y="7755045"/>
            <a:ext cx="216000" cy="576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GABAb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gabab1.pnggabab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355215"/>
            <a:ext cx="10145087" cy="126032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7462520" y="3608705"/>
                <a:ext cx="4360545" cy="13760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]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𝑇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](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−[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𝑅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])−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𝑅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]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𝑅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]−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𝐺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520" y="3608705"/>
                <a:ext cx="4360545" cy="137604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2" name="右大括号 11"/>
          <p:cNvSpPr/>
          <p:nvPr/>
        </p:nvSpPr>
        <p:spPr>
          <a:xfrm>
            <a:off x="6976054" y="4080860"/>
            <a:ext cx="216000" cy="576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大括号 13"/>
          <p:cNvSpPr/>
          <p:nvPr/>
        </p:nvSpPr>
        <p:spPr>
          <a:xfrm>
            <a:off x="5547955" y="9088215"/>
            <a:ext cx="216000" cy="46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967730" y="9060180"/>
            <a:ext cx="5464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Regard [T] as a constant T, last for T_duration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/Users/mac/Desktop/gabab2.pnggabab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317559"/>
            <a:ext cx="10626725" cy="59245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GABAb</a:t>
            </a:r>
            <a:endParaRPr lang="en-US" altLang="zh-CN" sz="5400">
              <a:cs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10071735" y="6078855"/>
                <a:ext cx="3253105" cy="5797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/(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735" y="6078855"/>
                <a:ext cx="3253105" cy="5797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17" name="直接箭头连接符 16"/>
          <p:cNvCxnSpPr/>
          <p:nvPr/>
        </p:nvCxnSpPr>
        <p:spPr>
          <a:xfrm>
            <a:off x="7109460" y="7266305"/>
            <a:ext cx="2124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9324340" y="7005955"/>
                <a:ext cx="1927860" cy="5829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bar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𝑔</m:t>
                          </m:r>
                        </m:e>
                      </m:ba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 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340" y="7005955"/>
                <a:ext cx="1927860" cy="5829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9451340" y="7583170"/>
                <a:ext cx="2274570" cy="4514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𝑉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𝐸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340" y="7583170"/>
                <a:ext cx="2274570" cy="4514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25" name="右大括号 24"/>
          <p:cNvSpPr/>
          <p:nvPr/>
        </p:nvSpPr>
        <p:spPr>
          <a:xfrm>
            <a:off x="9392690" y="7593120"/>
            <a:ext cx="216000" cy="540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7286625" y="6337300"/>
            <a:ext cx="2700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右大括号 19"/>
          <p:cNvSpPr/>
          <p:nvPr/>
        </p:nvSpPr>
        <p:spPr>
          <a:xfrm>
            <a:off x="10480619" y="4182460"/>
            <a:ext cx="216000" cy="82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932795" y="3999865"/>
            <a:ext cx="25501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TT denotes [T], TT=T if pre neuron spikes within T_duration, otherwise TT=0.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Two exponentials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2exp1.png2exp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576665"/>
            <a:ext cx="10158730" cy="12230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8306435" y="3813175"/>
                <a:ext cx="4360545" cy="13582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𝑑𝑥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=(−(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)/(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𝑑𝑠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435" y="3813175"/>
                <a:ext cx="4360545" cy="13582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9346565" y="13452475"/>
            <a:ext cx="36893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if (pre spike), then x = x + 1</a:t>
            </a:r>
            <a:endParaRPr lang="en-US" altLang="zh-CN" sz="2000"/>
          </a:p>
        </p:txBody>
      </p:sp>
      <p:sp>
        <p:nvSpPr>
          <p:cNvPr id="14" name="右大括号 13"/>
          <p:cNvSpPr/>
          <p:nvPr/>
        </p:nvSpPr>
        <p:spPr>
          <a:xfrm>
            <a:off x="7819969" y="4219290"/>
            <a:ext cx="216000" cy="576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6003290" y="13679805"/>
            <a:ext cx="313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Alpha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alpha1.pngalpha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741295"/>
            <a:ext cx="10160138" cy="118838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6932295" y="4012565"/>
                <a:ext cx="4360545" cy="13582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𝑑𝑥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=(−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2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)/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𝑑𝑠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295" y="4012565"/>
                <a:ext cx="4360545" cy="13582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9195435" y="13253085"/>
            <a:ext cx="36893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if (pre spike), then x = x + 1</a:t>
            </a:r>
            <a:endParaRPr lang="en-US" altLang="zh-CN" sz="2000"/>
          </a:p>
        </p:txBody>
      </p:sp>
      <p:sp>
        <p:nvSpPr>
          <p:cNvPr id="14" name="右大括号 13"/>
          <p:cNvSpPr/>
          <p:nvPr/>
        </p:nvSpPr>
        <p:spPr>
          <a:xfrm>
            <a:off x="6445829" y="4418680"/>
            <a:ext cx="216000" cy="576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5916930" y="13452475"/>
            <a:ext cx="313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Exponentials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exp1.pngexp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3269450"/>
            <a:ext cx="10112375" cy="1084453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>
            <a:off x="3205150" y="5066665"/>
            <a:ext cx="133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4648200" y="4736465"/>
                <a:ext cx="3131185" cy="6604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𝑑𝑠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𝜏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736465"/>
                <a:ext cx="3131185" cy="6604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23" name="直接箭头连接符 22"/>
          <p:cNvCxnSpPr/>
          <p:nvPr/>
        </p:nvCxnSpPr>
        <p:spPr>
          <a:xfrm>
            <a:off x="6220334" y="12981940"/>
            <a:ext cx="2808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187180" y="12782550"/>
            <a:ext cx="36893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if (pre spike), then s = s + 1</a:t>
            </a:r>
            <a:endParaRPr lang="en-US" altLang="zh-CN"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2687</Words>
  <Application>WPS 演示</Application>
  <PresentationFormat>宽屏</PresentationFormat>
  <Paragraphs>173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方正书宋_GBK</vt:lpstr>
      <vt:lpstr>Wingdings</vt:lpstr>
      <vt:lpstr>Cambria Math</vt:lpstr>
      <vt:lpstr>Kingsoft Math</vt:lpstr>
      <vt:lpstr>Calibri Light</vt:lpstr>
      <vt:lpstr>Helvetica Neue</vt:lpstr>
      <vt:lpstr>Calibri</vt:lpstr>
      <vt:lpstr>微软雅黑</vt:lpstr>
      <vt:lpstr>汉仪旗黑</vt:lpstr>
      <vt:lpstr>宋体</vt:lpstr>
      <vt:lpstr>Arial Unicode MS</vt:lpstr>
      <vt:lpstr>汉仪书宋二KW</vt:lpstr>
      <vt:lpstr>Office 主题</vt:lpstr>
      <vt:lpstr>AMPA</vt:lpstr>
      <vt:lpstr>AMPA</vt:lpstr>
      <vt:lpstr>NMDA</vt:lpstr>
      <vt:lpstr>NMDA</vt:lpstr>
      <vt:lpstr>GABAb</vt:lpstr>
      <vt:lpstr>GABAb</vt:lpstr>
      <vt:lpstr>Two exponentials</vt:lpstr>
      <vt:lpstr>Alpha</vt:lpstr>
      <vt:lpstr>Exponentials</vt:lpstr>
      <vt:lpstr>Voltage jump</vt:lpstr>
      <vt:lpstr>Voltage jump (V)</vt:lpstr>
      <vt:lpstr>current &amp; conductance based</vt:lpstr>
      <vt:lpstr>gap</vt:lpstr>
      <vt:lpstr>STP</vt:lpstr>
      <vt:lpstr>STP</vt:lpstr>
      <vt:lpstr>STDP</vt:lpstr>
      <vt:lpstr>STDP</vt:lpstr>
      <vt:lpstr>Oja</vt:lpstr>
      <vt:lpstr>Oja</vt:lpstr>
      <vt:lpstr>BCM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</dc:creator>
  <cp:lastModifiedBy>mac</cp:lastModifiedBy>
  <cp:revision>103</cp:revision>
  <dcterms:created xsi:type="dcterms:W3CDTF">2021-05-10T03:29:09Z</dcterms:created>
  <dcterms:modified xsi:type="dcterms:W3CDTF">2021-05-10T03:29:09Z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2052-3.6.0.5672</vt:lpwstr>
  </property>
</Properties>
</file>